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58" r:id="rId6"/>
    <p:sldId id="267" r:id="rId7"/>
    <p:sldId id="268" r:id="rId8"/>
    <p:sldId id="262" r:id="rId9"/>
    <p:sldId id="269" r:id="rId10"/>
    <p:sldId id="260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077200" cy="1219200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Group-3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sz="2700" dirty="0" err="1" smtClean="0"/>
              <a:t>Shri</a:t>
            </a:r>
            <a:r>
              <a:rPr lang="en-IN" sz="2700" dirty="0" smtClean="0"/>
              <a:t> </a:t>
            </a:r>
            <a:r>
              <a:rPr lang="en-IN" sz="2700" dirty="0" err="1" smtClean="0"/>
              <a:t>Srikant</a:t>
            </a:r>
            <a:r>
              <a:rPr lang="en-IN" sz="2700" dirty="0" smtClean="0"/>
              <a:t> Reddy, Dr. J.V </a:t>
            </a:r>
            <a:r>
              <a:rPr lang="en-IN" sz="2700" dirty="0" err="1" smtClean="0"/>
              <a:t>Choudhary</a:t>
            </a:r>
            <a:r>
              <a:rPr lang="en-IN" sz="2700" dirty="0" smtClean="0"/>
              <a:t>, </a:t>
            </a:r>
            <a:r>
              <a:rPr lang="en-IN" sz="2700" dirty="0" err="1" smtClean="0"/>
              <a:t>Pramod</a:t>
            </a:r>
            <a:r>
              <a:rPr lang="en-IN" sz="2700" dirty="0" smtClean="0"/>
              <a:t> </a:t>
            </a:r>
            <a:r>
              <a:rPr lang="en-IN" sz="2700" dirty="0" err="1" smtClean="0"/>
              <a:t>Kalekar</a:t>
            </a:r>
            <a:r>
              <a:rPr lang="en-IN" sz="2700" dirty="0" smtClean="0"/>
              <a:t>, </a:t>
            </a:r>
            <a:r>
              <a:rPr lang="en-IN" sz="2700" dirty="0" err="1" smtClean="0"/>
              <a:t>Swapnil</a:t>
            </a:r>
            <a:r>
              <a:rPr lang="en-IN" sz="2700" dirty="0" smtClean="0"/>
              <a:t> Mane, Mrs </a:t>
            </a:r>
            <a:r>
              <a:rPr lang="en-IN" sz="2700" dirty="0" err="1" smtClean="0"/>
              <a:t>Suohienuo</a:t>
            </a:r>
            <a:r>
              <a:rPr lang="en-IN" sz="2700" dirty="0" smtClean="0"/>
              <a:t>, Dr. </a:t>
            </a:r>
            <a:r>
              <a:rPr lang="en-IN" sz="2700" dirty="0" err="1" smtClean="0"/>
              <a:t>Phoji</a:t>
            </a:r>
            <a:r>
              <a:rPr lang="en-IN" sz="2700" dirty="0" smtClean="0"/>
              <a:t>, </a:t>
            </a:r>
            <a:r>
              <a:rPr lang="en-IN" sz="2700" dirty="0" err="1" smtClean="0"/>
              <a:t>Satyendra</a:t>
            </a:r>
            <a:r>
              <a:rPr lang="en-IN" sz="2700" dirty="0" smtClean="0"/>
              <a:t> </a:t>
            </a:r>
            <a:r>
              <a:rPr lang="en-IN" sz="2700" dirty="0" err="1" smtClean="0"/>
              <a:t>Jha</a:t>
            </a:r>
            <a:r>
              <a:rPr lang="en-IN" sz="2700" dirty="0" smtClean="0"/>
              <a:t/>
            </a:r>
            <a:br>
              <a:rPr lang="en-IN" sz="2700" dirty="0" smtClean="0"/>
            </a:br>
            <a:r>
              <a:rPr lang="en-IN" sz="2700" dirty="0" smtClean="0"/>
              <a:t/>
            </a:r>
            <a:br>
              <a:rPr lang="en-IN" sz="2700" dirty="0" smtClean="0"/>
            </a:br>
            <a:r>
              <a:rPr lang="en-IN" sz="2700" dirty="0" smtClean="0"/>
              <a:t/>
            </a:r>
            <a:br>
              <a:rPr lang="en-IN" sz="2700" dirty="0" smtClean="0"/>
            </a:br>
            <a:r>
              <a:rPr lang="en-IN" sz="2700" dirty="0" smtClean="0"/>
              <a:t>Moderator:- Dr. </a:t>
            </a:r>
            <a:r>
              <a:rPr lang="en-IN" sz="2700" dirty="0" err="1" smtClean="0"/>
              <a:t>Mallinath</a:t>
            </a:r>
            <a:r>
              <a:rPr lang="en-IN" sz="2700" dirty="0" smtClean="0"/>
              <a:t> </a:t>
            </a:r>
            <a:r>
              <a:rPr lang="en-IN" sz="2700" dirty="0" err="1" smtClean="0"/>
              <a:t>Kalshetti</a:t>
            </a:r>
            <a:r>
              <a:rPr lang="en-IN" sz="2700" dirty="0" smtClean="0"/>
              <a:t>, </a:t>
            </a:r>
            <a:r>
              <a:rPr lang="en-IN" sz="2700" dirty="0" err="1" smtClean="0"/>
              <a:t>Director,Yashada</a:t>
            </a:r>
            <a:endParaRPr lang="en-IN" sz="27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04800" y="3276600"/>
            <a:ext cx="9144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533400" y="1905000"/>
            <a:ext cx="8610600" cy="12192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b="1" dirty="0" smtClean="0">
                <a:solidFill>
                  <a:schemeClr val="tx1"/>
                </a:solidFill>
              </a:rPr>
              <a:t>Taking LSDG Themes to Officials and </a:t>
            </a:r>
            <a:r>
              <a:rPr lang="en-IN" sz="3600" b="1" dirty="0" smtClean="0">
                <a:solidFill>
                  <a:schemeClr val="tx1"/>
                </a:solidFill>
              </a:rPr>
              <a:t>PRIs: </a:t>
            </a:r>
          </a:p>
          <a:p>
            <a:pPr algn="ctr"/>
            <a:r>
              <a:rPr lang="en-IN" sz="2800" b="1" dirty="0" smtClean="0">
                <a:solidFill>
                  <a:schemeClr val="tx1"/>
                </a:solidFill>
              </a:rPr>
              <a:t>Including PESA and NE areas</a:t>
            </a:r>
            <a:endParaRPr lang="en-IN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IN" sz="3600" b="1" dirty="0" smtClean="0">
                <a:solidFill>
                  <a:srgbClr val="0070C0"/>
                </a:solidFill>
              </a:rPr>
              <a:t>Approach to Sensitization of Functionaries of PESA areas &amp; Traditional  Bodies of NE states </a:t>
            </a:r>
            <a:endParaRPr lang="en-IN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91600" cy="5257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sz="2600" dirty="0" smtClean="0"/>
              <a:t>Recognises </a:t>
            </a:r>
            <a:r>
              <a:rPr lang="en-IN" sz="2600" dirty="0" smtClean="0"/>
              <a:t>the right of tribal communities, residents of the scheduled areas, to govern themselves through their own systems of </a:t>
            </a:r>
            <a:r>
              <a:rPr lang="en-IN" sz="2600" dirty="0" smtClean="0"/>
              <a:t>self-government  and also the Village Council systems of the </a:t>
            </a:r>
            <a:r>
              <a:rPr lang="en-IN" sz="2600" dirty="0" err="1" smtClean="0"/>
              <a:t>Noth</a:t>
            </a:r>
            <a:r>
              <a:rPr lang="en-IN" sz="2600" dirty="0" smtClean="0"/>
              <a:t>-Eastern States.</a:t>
            </a:r>
          </a:p>
          <a:p>
            <a:pPr algn="just"/>
            <a:r>
              <a:rPr lang="en-IN" sz="2600" dirty="0" smtClean="0"/>
              <a:t>Organizing of Special Gram </a:t>
            </a:r>
            <a:r>
              <a:rPr lang="en-IN" sz="2600" dirty="0" err="1" smtClean="0"/>
              <a:t>Sabha</a:t>
            </a:r>
            <a:endParaRPr lang="en-IN" sz="2600" dirty="0" smtClean="0"/>
          </a:p>
          <a:p>
            <a:pPr algn="just"/>
            <a:r>
              <a:rPr lang="en-IN" sz="2600" dirty="0" smtClean="0"/>
              <a:t>Planning on </a:t>
            </a:r>
            <a:r>
              <a:rPr lang="en-IN" sz="2600" dirty="0" smtClean="0"/>
              <a:t>Resources over </a:t>
            </a:r>
            <a:r>
              <a:rPr lang="en-IN" sz="2600" dirty="0" err="1" smtClean="0"/>
              <a:t>jal</a:t>
            </a:r>
            <a:r>
              <a:rPr lang="en-IN" sz="2600" dirty="0" smtClean="0"/>
              <a:t>, </a:t>
            </a:r>
            <a:r>
              <a:rPr lang="en-IN" sz="2600" dirty="0" err="1" smtClean="0"/>
              <a:t>jangal</a:t>
            </a:r>
            <a:r>
              <a:rPr lang="en-IN" sz="2600" dirty="0" smtClean="0"/>
              <a:t>, </a:t>
            </a:r>
            <a:r>
              <a:rPr lang="en-IN" sz="2600" dirty="0" err="1" smtClean="0"/>
              <a:t>zameen</a:t>
            </a:r>
            <a:r>
              <a:rPr lang="en-IN" sz="2600" dirty="0" smtClean="0"/>
              <a:t> (water, forest and </a:t>
            </a:r>
            <a:r>
              <a:rPr lang="en-IN" sz="2600" dirty="0" smtClean="0"/>
              <a:t>land). </a:t>
            </a:r>
          </a:p>
          <a:p>
            <a:pPr algn="just"/>
            <a:r>
              <a:rPr lang="en-IN" sz="2600" dirty="0" smtClean="0"/>
              <a:t>Empowering </a:t>
            </a:r>
            <a:r>
              <a:rPr lang="en-IN" sz="2600" dirty="0" smtClean="0"/>
              <a:t>gram </a:t>
            </a:r>
            <a:r>
              <a:rPr lang="en-IN" sz="2600" dirty="0" err="1" smtClean="0"/>
              <a:t>sabhas</a:t>
            </a:r>
            <a:r>
              <a:rPr lang="en-IN" sz="2600" dirty="0" smtClean="0"/>
              <a:t> to play a key role in approving development plans and controlling all social sectors. </a:t>
            </a:r>
            <a:endParaRPr lang="en-IN" sz="2600" dirty="0" smtClean="0"/>
          </a:p>
          <a:p>
            <a:pPr algn="just"/>
            <a:r>
              <a:rPr lang="en-IN" sz="2600" dirty="0" smtClean="0"/>
              <a:t>To </a:t>
            </a:r>
            <a:r>
              <a:rPr lang="en-IN" sz="2600" dirty="0" smtClean="0"/>
              <a:t> </a:t>
            </a:r>
            <a:r>
              <a:rPr lang="en-IN" sz="2600" dirty="0" smtClean="0"/>
              <a:t>enables gram </a:t>
            </a:r>
            <a:r>
              <a:rPr lang="en-IN" sz="2600" dirty="0" err="1" smtClean="0"/>
              <a:t>sabhas</a:t>
            </a:r>
            <a:r>
              <a:rPr lang="en-IN" sz="2600" dirty="0" smtClean="0"/>
              <a:t> to maintain a safety net over their </a:t>
            </a:r>
            <a:r>
              <a:rPr lang="en-IN" sz="2600" dirty="0" smtClean="0"/>
              <a:t>rights</a:t>
            </a:r>
          </a:p>
          <a:p>
            <a:pPr algn="just"/>
            <a:r>
              <a:rPr lang="en-IN" sz="2600" dirty="0" smtClean="0"/>
              <a:t>Maintenance </a:t>
            </a:r>
            <a:r>
              <a:rPr lang="en-IN" sz="2600" dirty="0" smtClean="0"/>
              <a:t>of cultural identity and tradition, control over </a:t>
            </a:r>
            <a:r>
              <a:rPr lang="en-IN" sz="2600" dirty="0" smtClean="0"/>
              <a:t>schemes.</a:t>
            </a:r>
            <a:r>
              <a:rPr lang="en-IN" sz="2600" dirty="0" smtClean="0"/>
              <a:t> </a:t>
            </a:r>
            <a:endParaRPr lang="en-IN" sz="2600" dirty="0" smtClean="0"/>
          </a:p>
          <a:p>
            <a:pPr algn="just"/>
            <a:endParaRPr lang="en-IN" sz="2400" dirty="0" smtClean="0"/>
          </a:p>
          <a:p>
            <a:pPr algn="just"/>
            <a:endParaRPr lang="en-I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Thank You</a:t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Stakeholders Mapping-Schedule V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sz="1400" dirty="0" smtClean="0"/>
          </a:p>
          <a:p>
            <a:endParaRPr lang="en-IN" sz="1400" dirty="0" smtClean="0"/>
          </a:p>
          <a:p>
            <a:endParaRPr lang="en-IN" sz="1400" dirty="0" smtClean="0"/>
          </a:p>
          <a:p>
            <a:endParaRPr lang="en-IN" sz="1400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533400" y="1447800"/>
            <a:ext cx="2667000" cy="685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smtClean="0">
                <a:solidFill>
                  <a:schemeClr val="tx1"/>
                </a:solidFill>
              </a:rPr>
              <a:t>ERs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429000" y="1447800"/>
            <a:ext cx="2667000" cy="685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smtClean="0">
                <a:solidFill>
                  <a:schemeClr val="tx1"/>
                </a:solidFill>
              </a:rPr>
              <a:t>Officials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09600" y="2286000"/>
            <a:ext cx="2667000" cy="12954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err="1" smtClean="0"/>
              <a:t>Sarpanches</a:t>
            </a:r>
            <a:r>
              <a:rPr lang="en-IN" dirty="0" smtClean="0"/>
              <a:t> &amp; members</a:t>
            </a:r>
          </a:p>
          <a:p>
            <a:pPr algn="ctr"/>
            <a:r>
              <a:rPr lang="en-IN" dirty="0" smtClean="0"/>
              <a:t>PS and ZP Presidents and members</a:t>
            </a:r>
          </a:p>
          <a:p>
            <a:pPr algn="ctr"/>
            <a:endParaRPr lang="en-IN" dirty="0"/>
          </a:p>
        </p:txBody>
      </p:sp>
      <p:sp>
        <p:nvSpPr>
          <p:cNvPr id="8" name="Rounded Rectangle 7"/>
          <p:cNvSpPr/>
          <p:nvPr/>
        </p:nvSpPr>
        <p:spPr>
          <a:xfrm>
            <a:off x="3505200" y="2209800"/>
            <a:ext cx="2667000" cy="13716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err="1" smtClean="0"/>
              <a:t>Gram sevak</a:t>
            </a:r>
          </a:p>
          <a:p>
            <a:pPr algn="ctr"/>
            <a:r>
              <a:rPr lang="en-IN" dirty="0" err="1" smtClean="0"/>
              <a:t>Ext. Officer-P, BDO</a:t>
            </a:r>
          </a:p>
          <a:p>
            <a:pPr algn="ctr"/>
            <a:r>
              <a:rPr lang="en-IN" dirty="0" err="1" smtClean="0"/>
              <a:t>CEO-ZP &amp; Dy. CEO-VP</a:t>
            </a:r>
          </a:p>
        </p:txBody>
      </p:sp>
      <p:sp>
        <p:nvSpPr>
          <p:cNvPr id="9" name="Oval 8"/>
          <p:cNvSpPr/>
          <p:nvPr/>
        </p:nvSpPr>
        <p:spPr>
          <a:xfrm>
            <a:off x="5867400" y="2286000"/>
            <a:ext cx="1371600" cy="685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Primary</a:t>
            </a:r>
            <a:endParaRPr lang="en-IN" dirty="0"/>
          </a:p>
        </p:txBody>
      </p:sp>
      <p:sp>
        <p:nvSpPr>
          <p:cNvPr id="10" name="Rounded Rectangle 9"/>
          <p:cNvSpPr/>
          <p:nvPr/>
        </p:nvSpPr>
        <p:spPr>
          <a:xfrm>
            <a:off x="3581400" y="3657600"/>
            <a:ext cx="2667000" cy="13716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Line </a:t>
            </a:r>
            <a:r>
              <a:rPr lang="en-IN" dirty="0" err="1" smtClean="0"/>
              <a:t>Deptt</a:t>
            </a:r>
            <a:r>
              <a:rPr lang="en-IN" dirty="0" smtClean="0"/>
              <a:t> Heads working with GPs (</a:t>
            </a:r>
            <a:r>
              <a:rPr lang="en-IN" dirty="0" err="1" smtClean="0"/>
              <a:t>Agri</a:t>
            </a:r>
            <a:r>
              <a:rPr lang="en-IN" dirty="0" smtClean="0"/>
              <a:t>, Health, </a:t>
            </a:r>
            <a:r>
              <a:rPr lang="en-IN" dirty="0" err="1" smtClean="0"/>
              <a:t>Edu</a:t>
            </a:r>
            <a:r>
              <a:rPr lang="en-IN" dirty="0" smtClean="0"/>
              <a:t>, ICDS etc)</a:t>
            </a:r>
          </a:p>
        </p:txBody>
      </p:sp>
      <p:sp>
        <p:nvSpPr>
          <p:cNvPr id="11" name="Oval 10"/>
          <p:cNvSpPr/>
          <p:nvPr/>
        </p:nvSpPr>
        <p:spPr>
          <a:xfrm>
            <a:off x="5943600" y="3962400"/>
            <a:ext cx="1600200" cy="685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Secondary</a:t>
            </a:r>
            <a:endParaRPr lang="en-IN" dirty="0"/>
          </a:p>
        </p:txBody>
      </p:sp>
      <p:sp>
        <p:nvSpPr>
          <p:cNvPr id="12" name="Rounded Rectangle 11"/>
          <p:cNvSpPr/>
          <p:nvPr/>
        </p:nvSpPr>
        <p:spPr>
          <a:xfrm>
            <a:off x="3657600" y="5105400"/>
            <a:ext cx="2667000" cy="13716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SHG federation presidents, NGOs/CBOs, </a:t>
            </a:r>
          </a:p>
        </p:txBody>
      </p:sp>
      <p:sp>
        <p:nvSpPr>
          <p:cNvPr id="14" name="Oval 13"/>
          <p:cNvSpPr/>
          <p:nvPr/>
        </p:nvSpPr>
        <p:spPr>
          <a:xfrm>
            <a:off x="6096000" y="5486400"/>
            <a:ext cx="1600200" cy="685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Others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Stakeholders Mapping-(PESA) 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sz="1400" dirty="0" smtClean="0"/>
          </a:p>
          <a:p>
            <a:endParaRPr lang="en-IN" sz="1400" dirty="0" smtClean="0"/>
          </a:p>
          <a:p>
            <a:endParaRPr lang="en-IN" sz="1400" dirty="0" smtClean="0"/>
          </a:p>
          <a:p>
            <a:endParaRPr lang="en-IN" sz="1400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609600" y="1447800"/>
            <a:ext cx="2667000" cy="685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smtClean="0">
                <a:solidFill>
                  <a:schemeClr val="tx1"/>
                </a:solidFill>
              </a:rPr>
              <a:t>ERs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429000" y="1447800"/>
            <a:ext cx="2667000" cy="685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smtClean="0">
                <a:solidFill>
                  <a:schemeClr val="tx1"/>
                </a:solidFill>
              </a:rPr>
              <a:t>Officials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09600" y="2286000"/>
            <a:ext cx="2667000" cy="16764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err="1" smtClean="0"/>
              <a:t>Sarpanches</a:t>
            </a:r>
            <a:r>
              <a:rPr lang="en-IN" dirty="0" smtClean="0"/>
              <a:t> &amp; members</a:t>
            </a:r>
          </a:p>
          <a:p>
            <a:pPr algn="ctr"/>
            <a:r>
              <a:rPr lang="en-IN" dirty="0" smtClean="0"/>
              <a:t>PESA </a:t>
            </a:r>
            <a:r>
              <a:rPr lang="en-IN" dirty="0" err="1" smtClean="0"/>
              <a:t>committe</a:t>
            </a:r>
            <a:r>
              <a:rPr lang="en-IN" dirty="0" smtClean="0"/>
              <a:t> Presidents </a:t>
            </a:r>
          </a:p>
          <a:p>
            <a:pPr algn="ctr"/>
            <a:r>
              <a:rPr lang="en-IN" dirty="0" smtClean="0"/>
              <a:t>PS and ZP members</a:t>
            </a:r>
          </a:p>
          <a:p>
            <a:pPr algn="ctr"/>
            <a:r>
              <a:rPr lang="en-IN" dirty="0" smtClean="0"/>
              <a:t>MLAs</a:t>
            </a:r>
          </a:p>
          <a:p>
            <a:pPr algn="ctr"/>
            <a:endParaRPr lang="en-IN" dirty="0"/>
          </a:p>
        </p:txBody>
      </p:sp>
      <p:sp>
        <p:nvSpPr>
          <p:cNvPr id="8" name="Rounded Rectangle 7"/>
          <p:cNvSpPr/>
          <p:nvPr/>
        </p:nvSpPr>
        <p:spPr>
          <a:xfrm>
            <a:off x="3505200" y="2209800"/>
            <a:ext cx="2667000" cy="15240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Gram </a:t>
            </a:r>
            <a:r>
              <a:rPr lang="en-IN" dirty="0" err="1" smtClean="0"/>
              <a:t>sevak</a:t>
            </a:r>
            <a:endParaRPr lang="en-IN" dirty="0" smtClean="0"/>
          </a:p>
          <a:p>
            <a:pPr algn="ctr"/>
            <a:r>
              <a:rPr lang="en-IN" dirty="0" smtClean="0"/>
              <a:t>Ext. Officer-P, BDO</a:t>
            </a:r>
          </a:p>
          <a:p>
            <a:pPr algn="ctr"/>
            <a:r>
              <a:rPr lang="en-IN" dirty="0" smtClean="0"/>
              <a:t>CEO-ZP &amp; Dy. CEO-VP</a:t>
            </a:r>
          </a:p>
          <a:p>
            <a:pPr algn="ctr"/>
            <a:r>
              <a:rPr lang="en-IN" dirty="0" smtClean="0"/>
              <a:t>State, Block and District Coordinators</a:t>
            </a:r>
          </a:p>
          <a:p>
            <a:pPr algn="ctr"/>
            <a:r>
              <a:rPr lang="en-IN" dirty="0" smtClean="0"/>
              <a:t>PESA </a:t>
            </a:r>
            <a:r>
              <a:rPr lang="en-IN" dirty="0" err="1" smtClean="0"/>
              <a:t>mobilsers</a:t>
            </a:r>
            <a:endParaRPr lang="en-IN" dirty="0" smtClean="0"/>
          </a:p>
        </p:txBody>
      </p:sp>
      <p:sp>
        <p:nvSpPr>
          <p:cNvPr id="9" name="Oval 8"/>
          <p:cNvSpPr/>
          <p:nvPr/>
        </p:nvSpPr>
        <p:spPr>
          <a:xfrm>
            <a:off x="5867400" y="2286000"/>
            <a:ext cx="1371600" cy="685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Primary</a:t>
            </a:r>
            <a:endParaRPr lang="en-IN" dirty="0"/>
          </a:p>
        </p:txBody>
      </p:sp>
      <p:sp>
        <p:nvSpPr>
          <p:cNvPr id="10" name="Rounded Rectangle 9"/>
          <p:cNvSpPr/>
          <p:nvPr/>
        </p:nvSpPr>
        <p:spPr>
          <a:xfrm>
            <a:off x="3581400" y="3886200"/>
            <a:ext cx="2667000" cy="13716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Line </a:t>
            </a:r>
            <a:r>
              <a:rPr lang="en-IN" dirty="0" err="1" smtClean="0"/>
              <a:t>Deptt</a:t>
            </a:r>
            <a:r>
              <a:rPr lang="en-IN" dirty="0" smtClean="0"/>
              <a:t> Heads working with GPs (TDD, </a:t>
            </a:r>
            <a:r>
              <a:rPr lang="en-IN" dirty="0" err="1" smtClean="0"/>
              <a:t>Agri</a:t>
            </a:r>
            <a:r>
              <a:rPr lang="en-IN" dirty="0" smtClean="0"/>
              <a:t>, Health, </a:t>
            </a:r>
            <a:r>
              <a:rPr lang="en-IN" dirty="0" err="1" smtClean="0"/>
              <a:t>Edu</a:t>
            </a:r>
            <a:r>
              <a:rPr lang="en-IN" dirty="0" smtClean="0"/>
              <a:t>, ICDS etc)</a:t>
            </a:r>
          </a:p>
        </p:txBody>
      </p:sp>
      <p:sp>
        <p:nvSpPr>
          <p:cNvPr id="11" name="Oval 10"/>
          <p:cNvSpPr/>
          <p:nvPr/>
        </p:nvSpPr>
        <p:spPr>
          <a:xfrm>
            <a:off x="5943600" y="3962400"/>
            <a:ext cx="1600200" cy="685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Secondary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657600" y="5334000"/>
            <a:ext cx="2667000" cy="13716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SHG federation presidents, NGOs/CBOs, </a:t>
            </a:r>
          </a:p>
        </p:txBody>
      </p:sp>
      <p:sp>
        <p:nvSpPr>
          <p:cNvPr id="13" name="Oval 12"/>
          <p:cNvSpPr/>
          <p:nvPr/>
        </p:nvSpPr>
        <p:spPr>
          <a:xfrm>
            <a:off x="6019800" y="5562600"/>
            <a:ext cx="1600200" cy="685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Stakeholders Mapping-Schedule VI (NE states) 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sz="1400" dirty="0" smtClean="0"/>
          </a:p>
          <a:p>
            <a:endParaRPr lang="en-IN" sz="1400" dirty="0" smtClean="0"/>
          </a:p>
          <a:p>
            <a:endParaRPr lang="en-IN" sz="1400" dirty="0" smtClean="0"/>
          </a:p>
          <a:p>
            <a:endParaRPr lang="en-IN" sz="1400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533400" y="1447800"/>
            <a:ext cx="2667000" cy="685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smtClean="0">
                <a:solidFill>
                  <a:schemeClr val="tx1"/>
                </a:solidFill>
              </a:rPr>
              <a:t>ERs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429000" y="1524000"/>
            <a:ext cx="2667000" cy="6096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smtClean="0">
                <a:solidFill>
                  <a:schemeClr val="tx1"/>
                </a:solidFill>
              </a:rPr>
              <a:t>Officials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09600" y="2286000"/>
            <a:ext cx="2667000" cy="16764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Villages Council Chairman, </a:t>
            </a:r>
          </a:p>
          <a:p>
            <a:pPr algn="ctr"/>
            <a:r>
              <a:rPr lang="en-IN" dirty="0" smtClean="0"/>
              <a:t>Village Development Board</a:t>
            </a:r>
            <a:endParaRPr lang="en-IN" dirty="0"/>
          </a:p>
        </p:txBody>
      </p:sp>
      <p:sp>
        <p:nvSpPr>
          <p:cNvPr id="8" name="Rounded Rectangle 7"/>
          <p:cNvSpPr/>
          <p:nvPr/>
        </p:nvSpPr>
        <p:spPr>
          <a:xfrm>
            <a:off x="3505200" y="2209800"/>
            <a:ext cx="2667000" cy="15240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Secretary </a:t>
            </a:r>
          </a:p>
        </p:txBody>
      </p:sp>
      <p:sp>
        <p:nvSpPr>
          <p:cNvPr id="9" name="Oval 8"/>
          <p:cNvSpPr/>
          <p:nvPr/>
        </p:nvSpPr>
        <p:spPr>
          <a:xfrm>
            <a:off x="5867400" y="2286000"/>
            <a:ext cx="1371600" cy="685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Primary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581400" y="3810000"/>
            <a:ext cx="2667000" cy="13716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Line </a:t>
            </a:r>
            <a:r>
              <a:rPr lang="en-IN" dirty="0" err="1" smtClean="0"/>
              <a:t>Deptt</a:t>
            </a:r>
            <a:r>
              <a:rPr lang="en-IN" dirty="0" smtClean="0"/>
              <a:t> Heads working with GPs (TDD, </a:t>
            </a:r>
            <a:r>
              <a:rPr lang="en-IN" dirty="0" err="1" smtClean="0"/>
              <a:t>Agri</a:t>
            </a:r>
            <a:r>
              <a:rPr lang="en-IN" dirty="0" smtClean="0"/>
              <a:t>, Health, </a:t>
            </a:r>
            <a:r>
              <a:rPr lang="en-IN" dirty="0" err="1" smtClean="0"/>
              <a:t>Edu</a:t>
            </a:r>
            <a:r>
              <a:rPr lang="en-IN" dirty="0" smtClean="0"/>
              <a:t>, ICDS etc)</a:t>
            </a:r>
          </a:p>
        </p:txBody>
      </p:sp>
      <p:sp>
        <p:nvSpPr>
          <p:cNvPr id="11" name="Oval 10"/>
          <p:cNvSpPr/>
          <p:nvPr/>
        </p:nvSpPr>
        <p:spPr>
          <a:xfrm>
            <a:off x="5943600" y="3962400"/>
            <a:ext cx="1600200" cy="685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Secondary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581400" y="5334000"/>
            <a:ext cx="2667000" cy="13716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SHG federation presidents, NGOs/CBOs, </a:t>
            </a:r>
          </a:p>
        </p:txBody>
      </p:sp>
      <p:sp>
        <p:nvSpPr>
          <p:cNvPr id="13" name="Oval 12"/>
          <p:cNvSpPr/>
          <p:nvPr/>
        </p:nvSpPr>
        <p:spPr>
          <a:xfrm>
            <a:off x="6096000" y="5715000"/>
            <a:ext cx="1600200" cy="685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Others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762000"/>
          </a:xfrm>
        </p:spPr>
        <p:txBody>
          <a:bodyPr/>
          <a:lstStyle/>
          <a:p>
            <a:r>
              <a:rPr lang="en-IN" b="1" dirty="0" smtClean="0">
                <a:solidFill>
                  <a:srgbClr val="0070C0"/>
                </a:solidFill>
              </a:rPr>
              <a:t>Problem Identification </a:t>
            </a: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fontScale="55000" lnSpcReduction="20000"/>
          </a:bodyPr>
          <a:lstStyle/>
          <a:p>
            <a:endParaRPr lang="en-IN" sz="4700" dirty="0" smtClean="0"/>
          </a:p>
          <a:p>
            <a:r>
              <a:rPr lang="en-IN" sz="4700" dirty="0" smtClean="0"/>
              <a:t>Lack of awareness on SDGs and Themes</a:t>
            </a:r>
          </a:p>
          <a:p>
            <a:r>
              <a:rPr lang="en-IN" sz="4700" dirty="0" smtClean="0"/>
              <a:t>Initiatives not having funds doesn't attract people /</a:t>
            </a:r>
            <a:r>
              <a:rPr lang="en-IN" sz="4700" dirty="0" err="1" smtClean="0"/>
              <a:t>Ers</a:t>
            </a:r>
            <a:r>
              <a:rPr lang="en-IN" sz="4700" dirty="0" smtClean="0"/>
              <a:t> </a:t>
            </a:r>
          </a:p>
          <a:p>
            <a:r>
              <a:rPr lang="en-IN" sz="4700" dirty="0" smtClean="0"/>
              <a:t>Making concepts customised to their way of functioning</a:t>
            </a:r>
          </a:p>
          <a:p>
            <a:r>
              <a:rPr lang="en-IN" sz="4700" dirty="0" smtClean="0"/>
              <a:t>No integrated planning approach at all levels of local governance </a:t>
            </a:r>
          </a:p>
          <a:p>
            <a:r>
              <a:rPr lang="en-IN" sz="4700" dirty="0" smtClean="0"/>
              <a:t>Lack of convergence with Central and State schemes</a:t>
            </a:r>
          </a:p>
          <a:p>
            <a:r>
              <a:rPr lang="en-IN" sz="4700" dirty="0" smtClean="0"/>
              <a:t>Lack of accessibility of schemes to most vulnerable groups and GPs role not clear (E.g. Social security schemes) </a:t>
            </a:r>
          </a:p>
          <a:p>
            <a:r>
              <a:rPr lang="en-IN" sz="4700" dirty="0" smtClean="0"/>
              <a:t>Mainstream administrative and governance is not aligned with tribal cultures, customs and practices </a:t>
            </a:r>
          </a:p>
          <a:p>
            <a:r>
              <a:rPr lang="en-IN" sz="4700" dirty="0" smtClean="0"/>
              <a:t>GPs inability to address </a:t>
            </a:r>
            <a:r>
              <a:rPr lang="en-IN" sz="4700" dirty="0" err="1" smtClean="0"/>
              <a:t>ínclusion</a:t>
            </a:r>
            <a:r>
              <a:rPr lang="en-IN" sz="4700" dirty="0" smtClean="0"/>
              <a:t> factor ’ of vulnerable groups</a:t>
            </a:r>
          </a:p>
          <a:p>
            <a:r>
              <a:rPr lang="en-IN" sz="4700" dirty="0" smtClean="0"/>
              <a:t>Lack of coordination between GP functionaries and line departments while planning and implementing   </a:t>
            </a:r>
          </a:p>
          <a:p>
            <a:r>
              <a:rPr lang="en-IN" sz="4700" dirty="0" smtClean="0"/>
              <a:t>Lack of awareness on schemes being implemented</a:t>
            </a:r>
          </a:p>
          <a:p>
            <a:pPr>
              <a:buNone/>
            </a:pPr>
            <a:r>
              <a:rPr lang="en-IN" sz="4700" dirty="0" smtClean="0"/>
              <a:t>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>
                <a:solidFill>
                  <a:srgbClr val="0070C0"/>
                </a:solidFill>
              </a:rPr>
              <a:t>Strategies </a:t>
            </a: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 fontScale="85000" lnSpcReduction="10000"/>
          </a:bodyPr>
          <a:lstStyle/>
          <a:p>
            <a:r>
              <a:rPr lang="en-IN" dirty="0" smtClean="0"/>
              <a:t>Sensitization and orientation trainings in planned manner-Concepts, Themes</a:t>
            </a:r>
          </a:p>
          <a:p>
            <a:r>
              <a:rPr lang="en-IN" dirty="0" smtClean="0"/>
              <a:t>Sensitizing them on having funds in schemes and how it may be leveraged/converged in planning</a:t>
            </a:r>
          </a:p>
          <a:p>
            <a:r>
              <a:rPr lang="en-IN" dirty="0" err="1" smtClean="0"/>
              <a:t>Incentivization</a:t>
            </a:r>
            <a:r>
              <a:rPr lang="en-IN" dirty="0" smtClean="0"/>
              <a:t> plan is developed and shared with GPs for greater dissemination (Awards, recognitions, etc) </a:t>
            </a:r>
          </a:p>
          <a:p>
            <a:r>
              <a:rPr lang="en-IN" dirty="0" smtClean="0"/>
              <a:t>Developing/customizing strategies in aligned with their cultures, practices, traditional working styles etc </a:t>
            </a:r>
          </a:p>
          <a:p>
            <a:r>
              <a:rPr lang="en-IN" dirty="0" smtClean="0"/>
              <a:t>Policy decisions and Plan of Action on integrated planning at local governance. Line </a:t>
            </a:r>
            <a:r>
              <a:rPr lang="en-IN" dirty="0" err="1" smtClean="0"/>
              <a:t>departmens</a:t>
            </a:r>
            <a:r>
              <a:rPr lang="en-IN" dirty="0" smtClean="0"/>
              <a:t> should map their schemes and involved in planning process at GP    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>
                <a:solidFill>
                  <a:srgbClr val="0070C0"/>
                </a:solidFill>
              </a:rPr>
              <a:t>Strategies </a:t>
            </a: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N" dirty="0" smtClean="0"/>
              <a:t>Ensuring vulnerable group participation in village planning process for inclusion in individual schemes. </a:t>
            </a:r>
          </a:p>
          <a:p>
            <a:r>
              <a:rPr lang="en-IN" dirty="0" smtClean="0"/>
              <a:t>GP to incorporate individual beneficiary schemes in planning </a:t>
            </a:r>
          </a:p>
          <a:p>
            <a:r>
              <a:rPr lang="en-IN" dirty="0" smtClean="0"/>
              <a:t>Ensuring PESA and GP Acts works in consonance with GPDP and PESA planning to be an integrated planning exercise rather than separate one.</a:t>
            </a:r>
          </a:p>
          <a:p>
            <a:r>
              <a:rPr lang="en-IN" dirty="0" smtClean="0"/>
              <a:t>Ensuring participation of all line Dept functionaries in Gram </a:t>
            </a:r>
            <a:r>
              <a:rPr lang="en-IN" dirty="0" err="1" smtClean="0"/>
              <a:t>Sabha</a:t>
            </a:r>
            <a:r>
              <a:rPr lang="en-IN" dirty="0" smtClean="0"/>
              <a:t> and sharing their respective departmental schemes to people. List down beneficiaries for inclusion and coordination with  GP.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IN" sz="3600" dirty="0" smtClean="0"/>
              <a:t/>
            </a:r>
            <a:br>
              <a:rPr lang="en-IN" sz="3600" dirty="0" smtClean="0"/>
            </a:br>
            <a:r>
              <a:rPr lang="en-IN" sz="3600" b="1" dirty="0" smtClean="0">
                <a:solidFill>
                  <a:srgbClr val="0070C0"/>
                </a:solidFill>
              </a:rPr>
              <a:t>Capacity Building: Minimum prerequisites  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85000" lnSpcReduction="10000"/>
          </a:bodyPr>
          <a:lstStyle/>
          <a:p>
            <a:r>
              <a:rPr lang="en-IN" dirty="0" smtClean="0"/>
              <a:t>Training programs need to have following framework: </a:t>
            </a:r>
          </a:p>
          <a:p>
            <a:pPr lvl="1"/>
            <a:r>
              <a:rPr lang="en-IN" dirty="0" smtClean="0"/>
              <a:t>Basic orientation about LSDG</a:t>
            </a:r>
          </a:p>
          <a:p>
            <a:pPr lvl="1"/>
            <a:r>
              <a:rPr lang="en-IN" dirty="0" smtClean="0"/>
              <a:t>Information about 9 themes</a:t>
            </a:r>
          </a:p>
          <a:p>
            <a:pPr lvl="1"/>
            <a:r>
              <a:rPr lang="en-IN" dirty="0" smtClean="0"/>
              <a:t>Mapping of theme wise Schemes</a:t>
            </a:r>
          </a:p>
          <a:p>
            <a:pPr lvl="1"/>
            <a:r>
              <a:rPr lang="en-IN" dirty="0" smtClean="0"/>
              <a:t>Identification of Indicators </a:t>
            </a:r>
            <a:endParaRPr lang="en-IN" dirty="0" smtClean="0"/>
          </a:p>
          <a:p>
            <a:pPr lvl="1"/>
            <a:r>
              <a:rPr lang="en-IN" dirty="0" smtClean="0"/>
              <a:t> Availability of Resources</a:t>
            </a:r>
          </a:p>
          <a:p>
            <a:pPr lvl="1"/>
            <a:r>
              <a:rPr lang="en-IN" dirty="0" smtClean="0"/>
              <a:t>Illustration by best practices</a:t>
            </a:r>
          </a:p>
          <a:p>
            <a:pPr lvl="1"/>
            <a:r>
              <a:rPr lang="en-IN" dirty="0" smtClean="0"/>
              <a:t>Use of multi-media for effective trainings</a:t>
            </a:r>
          </a:p>
          <a:p>
            <a:r>
              <a:rPr lang="en-IN" dirty="0" smtClean="0"/>
              <a:t>Use of Media- Training PROs/APROs of DGPR  Officials for greater dissemination to local news papers/journalists</a:t>
            </a:r>
          </a:p>
          <a:p>
            <a:r>
              <a:rPr lang="en-IN" dirty="0" smtClean="0"/>
              <a:t>Beacon </a:t>
            </a:r>
            <a:r>
              <a:rPr lang="en-IN" dirty="0" err="1" smtClean="0"/>
              <a:t>Panchayats</a:t>
            </a:r>
            <a:r>
              <a:rPr lang="en-IN" dirty="0" smtClean="0"/>
              <a:t>/</a:t>
            </a:r>
            <a:r>
              <a:rPr lang="en-IN" dirty="0" err="1" smtClean="0"/>
              <a:t>Panchayat</a:t>
            </a:r>
            <a:r>
              <a:rPr lang="en-IN" dirty="0" smtClean="0"/>
              <a:t> Learning </a:t>
            </a:r>
            <a:r>
              <a:rPr lang="en-IN" dirty="0" smtClean="0"/>
              <a:t>Centre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IN" sz="3600" dirty="0" smtClean="0"/>
              <a:t/>
            </a:r>
            <a:br>
              <a:rPr lang="en-IN" sz="3600" dirty="0" smtClean="0"/>
            </a:br>
            <a:r>
              <a:rPr lang="en-IN" sz="3600" b="1" dirty="0" smtClean="0">
                <a:solidFill>
                  <a:srgbClr val="0070C0"/>
                </a:solidFill>
              </a:rPr>
              <a:t>Capacity Building: Inclusionary   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20000"/>
          </a:bodyPr>
          <a:lstStyle/>
          <a:p>
            <a:r>
              <a:rPr lang="en-IN" dirty="0" smtClean="0"/>
              <a:t>Devising tailor-made training plans for EWRs, SC/ST groups, especially for PESA</a:t>
            </a:r>
          </a:p>
          <a:p>
            <a:r>
              <a:rPr lang="en-IN" dirty="0" smtClean="0"/>
              <a:t>Training material to be made available in language they are comfortable with. </a:t>
            </a:r>
          </a:p>
          <a:p>
            <a:r>
              <a:rPr lang="en-IN" dirty="0" smtClean="0"/>
              <a:t>Trainings to have participatory approach and focus may be on experiential learning/exposure visits </a:t>
            </a:r>
          </a:p>
          <a:p>
            <a:r>
              <a:rPr lang="en-IN" dirty="0" smtClean="0"/>
              <a:t>Peer Learning may be promoted </a:t>
            </a:r>
          </a:p>
          <a:p>
            <a:r>
              <a:rPr lang="en-IN" dirty="0" smtClean="0"/>
              <a:t>Mentoring plan for PESA representatives for timely support </a:t>
            </a:r>
          </a:p>
          <a:p>
            <a:r>
              <a:rPr lang="en-IN" dirty="0" smtClean="0"/>
              <a:t> 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575</Words>
  <Application>Microsoft Office PowerPoint</Application>
  <PresentationFormat>On-screen Show (4:3)</PresentationFormat>
  <Paragraphs>112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 Group-3     Shri Srikant Reddy, Dr. J.V Choudhary, Pramod Kalekar, Swapnil Mane, Mrs Suohienuo, Dr. Phoji, Satyendra Jha   Moderator:- Dr. Mallinath Kalshetti, Director,Yashada</vt:lpstr>
      <vt:lpstr>Stakeholders Mapping-Schedule V </vt:lpstr>
      <vt:lpstr>Stakeholders Mapping-(PESA)  </vt:lpstr>
      <vt:lpstr>Stakeholders Mapping-Schedule VI (NE states)  </vt:lpstr>
      <vt:lpstr>Problem Identification </vt:lpstr>
      <vt:lpstr>Strategies </vt:lpstr>
      <vt:lpstr>Strategies </vt:lpstr>
      <vt:lpstr> Capacity Building: Minimum prerequisites   </vt:lpstr>
      <vt:lpstr> Capacity Building: Inclusionary    </vt:lpstr>
      <vt:lpstr>Approach to Sensitization of Functionaries of PESA areas &amp; Traditional  Bodies of NE states </vt:lpstr>
      <vt:lpstr>Thank You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Group-3 Taking LSDG Themes to Officials and PRIs and PESA area</dc:title>
  <dc:creator>SATYENDRA</dc:creator>
  <cp:lastModifiedBy>SATYENDRA</cp:lastModifiedBy>
  <cp:revision>68</cp:revision>
  <dcterms:created xsi:type="dcterms:W3CDTF">2006-08-16T00:00:00Z</dcterms:created>
  <dcterms:modified xsi:type="dcterms:W3CDTF">2022-05-31T08:52:34Z</dcterms:modified>
</cp:coreProperties>
</file>